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300" r:id="rId3"/>
    <p:sldId id="301" r:id="rId4"/>
    <p:sldId id="302" r:id="rId5"/>
    <p:sldId id="303" r:id="rId6"/>
    <p:sldId id="337" r:id="rId7"/>
    <p:sldId id="272" r:id="rId8"/>
    <p:sldId id="257" r:id="rId9"/>
    <p:sldId id="258" r:id="rId10"/>
    <p:sldId id="259" r:id="rId11"/>
    <p:sldId id="273" r:id="rId12"/>
    <p:sldId id="304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1" r:id="rId24"/>
    <p:sldId id="270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6" r:id="rId50"/>
    <p:sldId id="307" r:id="rId51"/>
    <p:sldId id="308" r:id="rId52"/>
    <p:sldId id="309" r:id="rId53"/>
    <p:sldId id="311" r:id="rId54"/>
    <p:sldId id="312" r:id="rId55"/>
    <p:sldId id="313" r:id="rId56"/>
    <p:sldId id="314" r:id="rId57"/>
    <p:sldId id="315" r:id="rId58"/>
    <p:sldId id="316" r:id="rId59"/>
    <p:sldId id="319" r:id="rId60"/>
    <p:sldId id="320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</p:sldIdLst>
  <p:sldSz cx="9144000" cy="6858000" type="screen4x3"/>
  <p:notesSz cx="6858000" cy="9144000"/>
  <p:custDataLst>
    <p:tags r:id="rId76"/>
  </p:custData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058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38119-ABF3-45C8-9CA4-2A7369021B03}" type="datetimeFigureOut">
              <a:rPr lang="es-AR" smtClean="0"/>
              <a:pPr/>
              <a:t>06/04/2011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F23B8-6717-412E-99A7-04BFCF12AA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25538" y="684213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8F23B8-6717-412E-99A7-04BFCF12AAE5}" type="slidenum">
              <a:rPr lang="es-AR" smtClean="0"/>
              <a:pPr/>
              <a:t>12</a:t>
            </a:fld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F70C-3B43-4D9C-8777-F58EC89B430E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04E28-72D5-4799-AC5A-B1F131FCF4D8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CAA6B-160F-431D-A761-E634F5B4DE5E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BC272-6541-41D1-A5E7-A7FFF85F3FC2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98E3E-2E73-4652-A221-18A624D20046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6A646-496D-41D3-9A49-70FBEDEE38EE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974D-BD1E-4BCB-BDC1-A73223F963BF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7EC1-FC99-4BF0-9604-F8C9CA98C28A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66351-170D-43EA-8405-B61A06BD001B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C5FB-EB33-475B-9487-F5B6EEB7F858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53B59-C5EB-4D52-B601-B436006C3028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E2631-36E2-43A7-AAB1-B9DBD4E677D5}" type="datetime1">
              <a:rPr lang="es-AR" smtClean="0"/>
              <a:pPr/>
              <a:t>06/04/2011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40EBD-3F4D-442A-B1EF-97A926DF4EE5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sz="6000" b="1" dirty="0" smtClean="0"/>
              <a:t>Clase N° 2</a:t>
            </a:r>
            <a:endParaRPr lang="es-AR" sz="6000" b="1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1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Sensores capacitivos</a:t>
            </a:r>
            <a:endParaRPr lang="es-A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988840"/>
            <a:ext cx="6192688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10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Principio de los sensores inductivos</a:t>
            </a:r>
            <a:endParaRPr lang="es-A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81212" y="1905794"/>
            <a:ext cx="498157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11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Principio de funcionamiento de los sensores inductivos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s-MX" dirty="0" smtClean="0"/>
              <a:t>Los sensores inductivos operan con las variaciones del campo </a:t>
            </a:r>
            <a:r>
              <a:rPr lang="es-MX" dirty="0" err="1" smtClean="0"/>
              <a:t>electromagnetico</a:t>
            </a:r>
            <a:r>
              <a:rPr lang="es-MX" dirty="0" smtClean="0"/>
              <a:t> generadas por la </a:t>
            </a:r>
            <a:r>
              <a:rPr lang="es-MX" dirty="0" err="1" smtClean="0"/>
              <a:t>introduccion</a:t>
            </a:r>
            <a:r>
              <a:rPr lang="es-MX" dirty="0" smtClean="0"/>
              <a:t> de </a:t>
            </a:r>
            <a:r>
              <a:rPr lang="es-MX" dirty="0" err="1" smtClean="0"/>
              <a:t>algun</a:t>
            </a:r>
            <a:r>
              <a:rPr lang="es-MX" dirty="0" smtClean="0"/>
              <a:t> elemento ferroso.</a:t>
            </a:r>
          </a:p>
          <a:p>
            <a:r>
              <a:rPr lang="es-MX" dirty="0" smtClean="0"/>
              <a:t>Cuando se detecta el cambio por parte de una bobina se </a:t>
            </a:r>
            <a:r>
              <a:rPr lang="es-MX" dirty="0" err="1" smtClean="0"/>
              <a:t>envia</a:t>
            </a:r>
            <a:r>
              <a:rPr lang="es-MX" dirty="0" smtClean="0"/>
              <a:t> una señal al oscilador y este dispara el circuito de salida pasando de cerrado a abierto o </a:t>
            </a:r>
            <a:r>
              <a:rPr lang="es-MX" dirty="0" err="1" smtClean="0"/>
              <a:t>viceverza</a:t>
            </a:r>
            <a:r>
              <a:rPr lang="es-MX" dirty="0" smtClean="0"/>
              <a:t>.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12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Sensores Inductivos</a:t>
            </a:r>
            <a:endParaRPr lang="es-A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3366" y="1916832"/>
            <a:ext cx="5857457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13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Sensores Inductivos</a:t>
            </a:r>
            <a:endParaRPr lang="es-A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92475" y="1916832"/>
            <a:ext cx="5858835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14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Sensores Inductivos</a:t>
            </a:r>
            <a:endParaRPr lang="es-A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8499" y="2060848"/>
            <a:ext cx="6156684" cy="4104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15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Sensores inductivos BERO de Siemens</a:t>
            </a:r>
            <a:endParaRPr lang="es-AR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4418" y="1772816"/>
            <a:ext cx="8240030" cy="4657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16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Sensores </a:t>
            </a:r>
            <a:r>
              <a:rPr lang="es-AR" dirty="0" err="1" smtClean="0"/>
              <a:t>Opticos</a:t>
            </a:r>
            <a:endParaRPr lang="es-AR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9462" y="2348880"/>
            <a:ext cx="4998429" cy="324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17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Sensores </a:t>
            </a:r>
            <a:r>
              <a:rPr lang="es-AR" dirty="0" err="1" smtClean="0"/>
              <a:t>Opticos</a:t>
            </a:r>
            <a:endParaRPr lang="es-AR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0896" y="2204864"/>
            <a:ext cx="7846919" cy="3240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18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Aplicación de sensores </a:t>
            </a:r>
            <a:r>
              <a:rPr lang="es-AR" dirty="0" err="1" smtClean="0"/>
              <a:t>opticos</a:t>
            </a:r>
            <a:endParaRPr lang="es-AR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5232" y="2562052"/>
            <a:ext cx="4630983" cy="309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19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Clase N 2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61047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s-MX" dirty="0" smtClean="0"/>
              <a:t>Sensibilidad a los cambios de componentes de un sistema de control.</a:t>
            </a:r>
          </a:p>
          <a:p>
            <a:r>
              <a:rPr lang="es-MX" dirty="0" smtClean="0"/>
              <a:t>Estabilidad de los sistemas de control.</a:t>
            </a:r>
          </a:p>
          <a:p>
            <a:r>
              <a:rPr lang="es-MX" dirty="0" smtClean="0"/>
              <a:t>Estrategias de control. </a:t>
            </a:r>
          </a:p>
          <a:p>
            <a:r>
              <a:rPr lang="es-MX" dirty="0" smtClean="0"/>
              <a:t>Elementos sensores utilizados en los sistemas de control.</a:t>
            </a:r>
          </a:p>
          <a:p>
            <a:r>
              <a:rPr lang="es-MX" dirty="0" smtClean="0"/>
              <a:t>Bloques funcionales del sistema </a:t>
            </a:r>
            <a:r>
              <a:rPr lang="es-MX" dirty="0" err="1" smtClean="0"/>
              <a:t>electrico</a:t>
            </a:r>
            <a:r>
              <a:rPr lang="es-MX" smtClean="0"/>
              <a:t>.</a:t>
            </a:r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2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Aplicación de sensor </a:t>
            </a:r>
            <a:r>
              <a:rPr lang="es-AR" dirty="0" err="1" smtClean="0"/>
              <a:t>optico</a:t>
            </a:r>
            <a:endParaRPr lang="es-AR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005" y="1600200"/>
            <a:ext cx="687199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20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Aplicación de sensor </a:t>
            </a:r>
            <a:r>
              <a:rPr lang="es-AR" dirty="0" err="1" smtClean="0"/>
              <a:t>optico</a:t>
            </a:r>
            <a:endParaRPr lang="es-AR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6652" y="2204864"/>
            <a:ext cx="5096566" cy="3528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21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Aplicaciones de sensores tipo sonar</a:t>
            </a:r>
            <a:endParaRPr lang="es-AR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132856"/>
            <a:ext cx="257265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9150" y="2060848"/>
            <a:ext cx="271064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4123576"/>
            <a:ext cx="2520280" cy="176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22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Principio del sonar</a:t>
            </a:r>
            <a:endParaRPr lang="es-AR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0782" y="2564904"/>
            <a:ext cx="544028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23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smtClean="0"/>
              <a:t>Sensores tipo sonar BERO de Siemens</a:t>
            </a:r>
            <a:endParaRPr lang="es-AR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6459" y="2079599"/>
            <a:ext cx="6517909" cy="350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24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Sensor de contacto o final de carrera</a:t>
            </a:r>
            <a:endParaRPr lang="es-A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463" y="1600200"/>
            <a:ext cx="792907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25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Sensor infrarrojos</a:t>
            </a:r>
            <a:endParaRPr lang="es-A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59981"/>
            <a:ext cx="8229600" cy="4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26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Sensores de humedad resistivos</a:t>
            </a:r>
            <a:endParaRPr lang="es-A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27542"/>
            <a:ext cx="8229600" cy="2471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27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Domotica</a:t>
            </a:r>
            <a:endParaRPr lang="es-A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525" y="1801019"/>
            <a:ext cx="6838950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28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endParaRPr lang="es-A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052736"/>
            <a:ext cx="7992888" cy="507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29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Sensibilidad a los cambios en componentes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s-ES_tradnl" b="1" dirty="0" smtClean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s-ES_tradnl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FT =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r>
              <a:rPr lang="es-ES_tradnl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.</a:t>
            </a:r>
            <a:r>
              <a:rPr lang="es-ES_tradnl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    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(SLA)</a:t>
            </a:r>
          </a:p>
          <a:p>
            <a:r>
              <a:rPr lang="en-US" b="1" baseline="-250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Cambio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baseline="-250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funcion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baseline="-250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Transferencia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=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l-GR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Δ</a:t>
            </a:r>
            <a:r>
              <a:rPr lang="es-MX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  <a:r>
              <a:rPr lang="es-ES_tradnl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 .</a:t>
            </a:r>
            <a:r>
              <a:rPr lang="es-ES_tradnl" b="1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 </a:t>
            </a:r>
          </a:p>
          <a:p>
            <a:pPr>
              <a:buNone/>
            </a:pPr>
            <a:endParaRPr lang="es-ES_tradnl" b="1" baseline="-25000" dirty="0" smtClean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s-ES_tradnl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FT =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(G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/(1+G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H))-1] (SLC)</a:t>
            </a:r>
          </a:p>
          <a:p>
            <a:pPr>
              <a:buNone/>
            </a:pPr>
            <a:endParaRPr lang="en-US" b="1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>
              <a:buNone/>
            </a:pPr>
            <a:r>
              <a:rPr lang="es-MX" dirty="0" smtClean="0"/>
              <a:t>                         Si :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1+G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2 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G</a:t>
            </a:r>
            <a:r>
              <a:rPr lang="en-US" b="1" baseline="-25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H &gt;&gt; 1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FT = 1 / H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El </a:t>
            </a:r>
            <a:r>
              <a:rPr lang="en-US" b="1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sistema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de LC </a:t>
            </a:r>
            <a:r>
              <a:rPr lang="en-US" b="1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es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insensible a </a:t>
            </a:r>
            <a:r>
              <a:rPr lang="en-US" b="1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las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variaciones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de los </a:t>
            </a:r>
            <a:r>
              <a:rPr lang="en-US" b="1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elementos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del </a:t>
            </a:r>
            <a:r>
              <a:rPr lang="en-US" b="1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trayecto</a:t>
            </a:r>
            <a:r>
              <a:rPr lang="en-US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directo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3</a:t>
            </a:fld>
            <a:endParaRPr lang="es-AR"/>
          </a:p>
        </p:txBody>
      </p:sp>
      <p:cxnSp>
        <p:nvCxnSpPr>
          <p:cNvPr id="6" name="5 Conector recto"/>
          <p:cNvCxnSpPr/>
          <p:nvPr/>
        </p:nvCxnSpPr>
        <p:spPr>
          <a:xfrm>
            <a:off x="683568" y="3140968"/>
            <a:ext cx="7488832" cy="0"/>
          </a:xfrm>
          <a:prstGeom prst="line">
            <a:avLst/>
          </a:prstGeom>
          <a:ln>
            <a:headEnd w="med" len="lg"/>
            <a:tailEnd w="lg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92696"/>
            <a:ext cx="8712968" cy="521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30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Caracteristicas</a:t>
            </a:r>
            <a:r>
              <a:rPr lang="es-MX" dirty="0" smtClean="0"/>
              <a:t> de un sensor</a:t>
            </a:r>
            <a:endParaRPr lang="es-A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71" y="1600200"/>
            <a:ext cx="803145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31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Clasificacion</a:t>
            </a:r>
            <a:r>
              <a:rPr lang="es-MX" dirty="0" smtClean="0"/>
              <a:t> de los sensores</a:t>
            </a:r>
            <a:endParaRPr lang="es-A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37867"/>
            <a:ext cx="8229600" cy="425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32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Sensores de humo / fuego</a:t>
            </a:r>
            <a:endParaRPr lang="es-A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212067"/>
            <a:ext cx="8229600" cy="330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33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548680"/>
            <a:ext cx="8496944" cy="5577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34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20689"/>
            <a:ext cx="8318067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35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83" y="836713"/>
            <a:ext cx="8168433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36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Detectores de presencia</a:t>
            </a:r>
            <a:endParaRPr lang="es-AR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19497"/>
            <a:ext cx="8229600" cy="428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37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620688"/>
            <a:ext cx="7848871" cy="55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38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752" y="764704"/>
            <a:ext cx="8118495" cy="5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39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Estabilidad de los sistemas de Control</a:t>
            </a:r>
            <a:br>
              <a:rPr lang="es-MX" dirty="0" smtClean="0"/>
            </a:br>
            <a:r>
              <a:rPr lang="es-MX" sz="2200" i="1" dirty="0" err="1" smtClean="0"/>
              <a:t>Introduccion</a:t>
            </a:r>
            <a:r>
              <a:rPr lang="es-MX" sz="2200" i="1" dirty="0" smtClean="0"/>
              <a:t> al tema </a:t>
            </a:r>
            <a:endParaRPr lang="es-AR" i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s-MX" dirty="0" smtClean="0"/>
              <a:t>El sistema es estable cuando al estar sujeto a una entrada acotada entonces la salida </a:t>
            </a:r>
            <a:r>
              <a:rPr lang="es-MX" dirty="0" err="1" smtClean="0"/>
              <a:t>tambien</a:t>
            </a:r>
            <a:r>
              <a:rPr lang="es-MX" dirty="0" smtClean="0"/>
              <a:t> es acotada.</a:t>
            </a:r>
          </a:p>
          <a:p>
            <a:pPr lvl="1"/>
            <a:r>
              <a:rPr lang="es-MX" dirty="0" smtClean="0"/>
              <a:t>Los SLA son estables (Maquina de golosinas)</a:t>
            </a:r>
          </a:p>
          <a:p>
            <a:pPr lvl="1"/>
            <a:r>
              <a:rPr lang="es-MX" dirty="0" smtClean="0"/>
              <a:t>Los sistemas de LC pueden ser inestables por efecto del retardo del lazo de </a:t>
            </a:r>
            <a:r>
              <a:rPr lang="es-MX" dirty="0" err="1" smtClean="0"/>
              <a:t>realimentacion</a:t>
            </a:r>
            <a:r>
              <a:rPr lang="es-MX" dirty="0" smtClean="0"/>
              <a:t>. (mezcladora en la ducha).</a:t>
            </a:r>
          </a:p>
          <a:p>
            <a:r>
              <a:rPr lang="es-MX" dirty="0" smtClean="0"/>
              <a:t>El sistema es inestable cuando a una entrada finita le corresponde una salida infinita. </a:t>
            </a:r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4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764704"/>
            <a:ext cx="7560840" cy="548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40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80728"/>
            <a:ext cx="8352928" cy="514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41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764704"/>
            <a:ext cx="7835110" cy="5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42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Sensores de luz</a:t>
            </a:r>
            <a:endParaRPr lang="es-AR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3045" y="1600200"/>
            <a:ext cx="5377909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43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2852" y="764704"/>
            <a:ext cx="8098295" cy="5361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44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08720"/>
            <a:ext cx="8136904" cy="521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45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8433" y="908720"/>
            <a:ext cx="7367134" cy="5217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46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9699" y="1052736"/>
            <a:ext cx="6984602" cy="507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47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609" y="980728"/>
            <a:ext cx="7622561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48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Ejemplos de Elementos </a:t>
            </a:r>
            <a:r>
              <a:rPr lang="es-MX" dirty="0"/>
              <a:t>de </a:t>
            </a:r>
            <a:r>
              <a:rPr lang="es-MX" dirty="0" err="1"/>
              <a:t>Medicion</a:t>
            </a:r>
            <a:endParaRPr lang="es-E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1"/>
            <a:ext cx="8229600" cy="3845024"/>
          </a:xfrm>
          <a:solidFill>
            <a:srgbClr val="FFFF00"/>
          </a:solidFill>
        </p:spPr>
        <p:txBody>
          <a:bodyPr/>
          <a:lstStyle/>
          <a:p>
            <a:pPr lvl="4">
              <a:buFontTx/>
              <a:buNone/>
            </a:pPr>
            <a:endParaRPr lang="es-ES" sz="2800" dirty="0"/>
          </a:p>
          <a:p>
            <a:pPr lvl="4">
              <a:buFontTx/>
              <a:buNone/>
            </a:pPr>
            <a:r>
              <a:rPr lang="es-ES" sz="2800" dirty="0"/>
              <a:t>Potenciómetro.</a:t>
            </a:r>
          </a:p>
          <a:p>
            <a:pPr lvl="4">
              <a:buFontTx/>
              <a:buNone/>
            </a:pPr>
            <a:r>
              <a:rPr lang="es-ES" sz="2800" dirty="0"/>
              <a:t>Detector de temperatura.</a:t>
            </a:r>
          </a:p>
          <a:p>
            <a:pPr lvl="4">
              <a:buFontTx/>
              <a:buNone/>
            </a:pPr>
            <a:r>
              <a:rPr lang="es-ES" sz="2800" dirty="0"/>
              <a:t>Tacómetro. </a:t>
            </a:r>
          </a:p>
          <a:p>
            <a:pPr lvl="4">
              <a:buFontTx/>
              <a:buNone/>
            </a:pPr>
            <a:r>
              <a:rPr lang="es-ES" sz="2800" dirty="0"/>
              <a:t>Extensómetro.</a:t>
            </a:r>
          </a:p>
          <a:p>
            <a:pPr>
              <a:buFontTx/>
              <a:buNone/>
            </a:pPr>
            <a:r>
              <a:rPr lang="es-ES" sz="2800" dirty="0"/>
              <a:t>			</a:t>
            </a:r>
            <a:r>
              <a:rPr lang="es-ES" sz="2800" dirty="0" err="1"/>
              <a:t>Sincros</a:t>
            </a:r>
            <a:r>
              <a:rPr lang="es-ES" sz="2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Estrategias de control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endParaRPr lang="es-MX" sz="1800" dirty="0" smtClean="0"/>
          </a:p>
          <a:p>
            <a:pPr>
              <a:buNone/>
            </a:pPr>
            <a:r>
              <a:rPr lang="es-MX" sz="1800" dirty="0" smtClean="0"/>
              <a:t>         Señal de error                                                                 </a:t>
            </a:r>
          </a:p>
          <a:p>
            <a:pPr>
              <a:buNone/>
            </a:pPr>
            <a:endParaRPr lang="es-MX" sz="1800" dirty="0" smtClean="0"/>
          </a:p>
          <a:p>
            <a:pPr>
              <a:buNone/>
            </a:pPr>
            <a:r>
              <a:rPr lang="es-MX" sz="1800" dirty="0" smtClean="0"/>
              <a:t>                                                                                                    Elemento de </a:t>
            </a:r>
            <a:r>
              <a:rPr lang="es-MX" sz="1800" dirty="0" err="1" smtClean="0"/>
              <a:t>correccion</a:t>
            </a:r>
            <a:endParaRPr lang="es-AR" sz="1800" dirty="0" smtClean="0"/>
          </a:p>
          <a:p>
            <a:pPr>
              <a:buNone/>
            </a:pPr>
            <a:endParaRPr lang="es-MX" sz="1800" dirty="0" smtClean="0"/>
          </a:p>
          <a:p>
            <a:pPr>
              <a:buNone/>
            </a:pPr>
            <a:r>
              <a:rPr lang="es-MX" sz="1800" dirty="0" smtClean="0"/>
              <a:t>                           </a:t>
            </a:r>
            <a:r>
              <a:rPr lang="es-MX" sz="1800" dirty="0" err="1" smtClean="0"/>
              <a:t>Reaccion</a:t>
            </a:r>
            <a:r>
              <a:rPr lang="es-MX" sz="1800" dirty="0" smtClean="0"/>
              <a:t> del elemento de control frente a la señal de error:</a:t>
            </a:r>
          </a:p>
          <a:p>
            <a:pPr>
              <a:buNone/>
            </a:pPr>
            <a:endParaRPr lang="es-MX" sz="1800" dirty="0" smtClean="0"/>
          </a:p>
          <a:p>
            <a:r>
              <a:rPr lang="es-MX" sz="1800" dirty="0" smtClean="0"/>
              <a:t>Control </a:t>
            </a:r>
            <a:r>
              <a:rPr lang="es-MX" sz="1800" dirty="0" err="1" smtClean="0"/>
              <a:t>on</a:t>
            </a:r>
            <a:r>
              <a:rPr lang="es-MX" sz="1800" dirty="0" smtClean="0"/>
              <a:t>-off. (estufa </a:t>
            </a:r>
            <a:r>
              <a:rPr lang="es-MX" sz="1800" dirty="0" err="1" smtClean="0"/>
              <a:t>electrica</a:t>
            </a:r>
            <a:r>
              <a:rPr lang="es-MX" sz="1800" dirty="0" smtClean="0"/>
              <a:t>).</a:t>
            </a:r>
          </a:p>
          <a:p>
            <a:r>
              <a:rPr lang="es-MX" sz="1800" dirty="0" smtClean="0"/>
              <a:t>Control secuencial por tiempo. (</a:t>
            </a:r>
            <a:r>
              <a:rPr lang="es-MX" sz="1800" dirty="0" err="1" smtClean="0"/>
              <a:t>lavarropa</a:t>
            </a:r>
            <a:r>
              <a:rPr lang="es-MX" sz="1800" dirty="0" smtClean="0"/>
              <a:t>)</a:t>
            </a:r>
          </a:p>
          <a:p>
            <a:r>
              <a:rPr lang="es-MX" sz="1800" dirty="0" smtClean="0"/>
              <a:t>Control proporcional al error. (flotador en tanque de agua)</a:t>
            </a:r>
          </a:p>
          <a:p>
            <a:r>
              <a:rPr lang="es-MX" sz="1800" dirty="0" smtClean="0"/>
              <a:t>Control derivativo. (la salida depende de la velocidad de cambio del error, </a:t>
            </a:r>
            <a:r>
              <a:rPr lang="es-MX" sz="1800" dirty="0" err="1" smtClean="0"/>
              <a:t>vehiculo</a:t>
            </a:r>
            <a:r>
              <a:rPr lang="es-MX" sz="1800" dirty="0" smtClean="0"/>
              <a:t> con control, </a:t>
            </a:r>
            <a:r>
              <a:rPr lang="es-MX" sz="1800" dirty="0" err="1" smtClean="0"/>
              <a:t>automatico</a:t>
            </a:r>
            <a:r>
              <a:rPr lang="es-MX" sz="1800" dirty="0" smtClean="0"/>
              <a:t> de </a:t>
            </a:r>
            <a:r>
              <a:rPr lang="es-MX" sz="1800" dirty="0" err="1" smtClean="0"/>
              <a:t>posicion</a:t>
            </a:r>
            <a:r>
              <a:rPr lang="es-MX" sz="1800" dirty="0" smtClean="0"/>
              <a:t>)</a:t>
            </a:r>
          </a:p>
          <a:p>
            <a:r>
              <a:rPr lang="es-MX" sz="1800" dirty="0" smtClean="0"/>
              <a:t>Control Integral. (la salida depende de la integral de la señal de error)</a:t>
            </a:r>
          </a:p>
          <a:p>
            <a:pPr>
              <a:buNone/>
            </a:pPr>
            <a:r>
              <a:rPr lang="es-MX" sz="1800" i="1" dirty="0" smtClean="0"/>
              <a:t>                                       En la practica se emplean combinaciones</a:t>
            </a:r>
            <a:r>
              <a:rPr lang="es-MX" sz="1800" dirty="0" smtClean="0"/>
              <a:t>. </a:t>
            </a:r>
            <a:endParaRPr lang="es-AR" sz="18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5</a:t>
            </a:fld>
            <a:endParaRPr lang="es-AR"/>
          </a:p>
        </p:txBody>
      </p:sp>
      <p:sp>
        <p:nvSpPr>
          <p:cNvPr id="5" name="4 Rectángulo"/>
          <p:cNvSpPr/>
          <p:nvPr/>
        </p:nvSpPr>
        <p:spPr>
          <a:xfrm>
            <a:off x="3419872" y="1772816"/>
            <a:ext cx="15121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5 Rectángulo"/>
          <p:cNvSpPr/>
          <p:nvPr/>
        </p:nvSpPr>
        <p:spPr>
          <a:xfrm>
            <a:off x="5868144" y="1772816"/>
            <a:ext cx="1512168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8" name="7 Conector recto de flecha"/>
          <p:cNvCxnSpPr>
            <a:stCxn id="5" idx="3"/>
            <a:endCxn id="6" idx="1"/>
          </p:cNvCxnSpPr>
          <p:nvPr/>
        </p:nvCxnSpPr>
        <p:spPr>
          <a:xfrm>
            <a:off x="4932040" y="1988840"/>
            <a:ext cx="93610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>
            <a:off x="2483768" y="1988840"/>
            <a:ext cx="93610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9 CuadroTexto"/>
          <p:cNvSpPr txBox="1"/>
          <p:nvPr/>
        </p:nvSpPr>
        <p:spPr>
          <a:xfrm>
            <a:off x="3491880" y="2348880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Elemento de control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Esquema de un potenciometro</a:t>
            </a:r>
            <a:endParaRPr lang="es-E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4588" y="2347913"/>
            <a:ext cx="6856412" cy="2162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sz="4000"/>
              <a:t>Tacometro de corriente continua</a:t>
            </a:r>
            <a:endParaRPr lang="es-ES" sz="400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557338"/>
            <a:ext cx="7237413" cy="4238625"/>
          </a:xfrm>
          <a:prstGeom prst="rect">
            <a:avLst/>
          </a:prstGeom>
          <a:noFill/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2843213" y="3213100"/>
            <a:ext cx="33845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 sz="4000"/>
              <a:t>Extensometro de resistencia electrica</a:t>
            </a:r>
            <a:endParaRPr lang="es-ES" sz="400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2349500"/>
            <a:ext cx="7237412" cy="2884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/>
              <a:t>Esquema de los primeros sistemas sincronicos</a:t>
            </a:r>
            <a:endParaRPr lang="es-ES" sz="400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6375" y="1484313"/>
            <a:ext cx="6192838" cy="47831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/>
              <a:t>Sistema de control antiguo de una plataforma de disparo</a:t>
            </a:r>
            <a:endParaRPr lang="es-ES" sz="400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763" y="1681163"/>
            <a:ext cx="7104062" cy="3495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/>
              <a:t>Sistema control antiguo de posicionamiento de un transductor</a:t>
            </a:r>
            <a:endParaRPr lang="es-ES" sz="400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2988" y="1844675"/>
            <a:ext cx="7085012" cy="4086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/>
              <a:t>Algunos elementos de correccion empleados en los sistemas de control</a:t>
            </a:r>
            <a:endParaRPr lang="es-ES" sz="400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8538" y="2838450"/>
            <a:ext cx="4967287" cy="2492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/>
              <a:t>Esquema de un motor de corriente continua</a:t>
            </a:r>
            <a:endParaRPr lang="es-ES" sz="400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650" y="1876425"/>
            <a:ext cx="7704138" cy="36401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Esquema de motor paso a paso</a:t>
            </a:r>
            <a:endParaRPr lang="es-E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2060575"/>
            <a:ext cx="7058025" cy="4233863"/>
          </a:xfrm>
          <a:prstGeom prst="rect">
            <a:avLst/>
          </a:prstGeom>
          <a:noFill/>
        </p:spPr>
      </p:pic>
      <p:pic>
        <p:nvPicPr>
          <p:cNvPr id="12293" name="Picture 5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440488" y="2133600"/>
            <a:ext cx="2301875" cy="3959225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Esquema de un motor bifasico</a:t>
            </a:r>
            <a:endParaRPr lang="es-E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6013" y="2114550"/>
            <a:ext cx="7127875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Sensores para automatizacion</a:t>
            </a:r>
            <a:endParaRPr lang="es-E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541588"/>
            <a:ext cx="3311525" cy="1533525"/>
          </a:xfrm>
          <a:prstGeom prst="rect">
            <a:avLst/>
          </a:prstGeom>
          <a:noFill/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2138" y="2133600"/>
            <a:ext cx="5040312" cy="3540125"/>
          </a:xfrm>
          <a:prstGeom prst="rect">
            <a:avLst/>
          </a:prstGeom>
          <a:noFill/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708400" y="5373688"/>
            <a:ext cx="6477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Esquema tipico de un rele</a:t>
            </a:r>
            <a:endParaRPr lang="es-ES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913" y="1557338"/>
            <a:ext cx="6624637" cy="47259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/>
              <a:t>Bloques funcionales del sistema electrico</a:t>
            </a:r>
            <a:endParaRPr lang="es-ES" sz="400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MX"/>
              <a:t>Resistencias</a:t>
            </a:r>
          </a:p>
          <a:p>
            <a:pPr>
              <a:buFontTx/>
              <a:buNone/>
            </a:pPr>
            <a:endParaRPr lang="es-MX"/>
          </a:p>
          <a:p>
            <a:pPr>
              <a:buFontTx/>
              <a:buNone/>
            </a:pPr>
            <a:r>
              <a:rPr lang="es-MX"/>
              <a:t>Capacitores</a:t>
            </a:r>
          </a:p>
          <a:p>
            <a:pPr>
              <a:buFontTx/>
              <a:buNone/>
            </a:pPr>
            <a:endParaRPr lang="es-MX"/>
          </a:p>
          <a:p>
            <a:pPr>
              <a:buFontTx/>
              <a:buNone/>
            </a:pPr>
            <a:r>
              <a:rPr lang="es-MX"/>
              <a:t>Inductores</a:t>
            </a: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/>
              <a:t>Bloques funcionales del sistema electrico</a:t>
            </a:r>
            <a:endParaRPr lang="es-ES" sz="400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Para la resistencia es: </a:t>
            </a:r>
          </a:p>
          <a:p>
            <a:r>
              <a:rPr lang="es-MX"/>
              <a:t>Para el capacitor: </a:t>
            </a:r>
            <a:endParaRPr lang="es-ES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0063" y="1773238"/>
            <a:ext cx="1009650" cy="276225"/>
          </a:xfrm>
          <a:prstGeom prst="rect">
            <a:avLst/>
          </a:prstGeom>
          <a:noFill/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288" y="1628775"/>
            <a:ext cx="914400" cy="590550"/>
          </a:xfrm>
          <a:prstGeom prst="rect">
            <a:avLst/>
          </a:prstGeom>
          <a:noFill/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4663" y="2276475"/>
            <a:ext cx="971550" cy="571500"/>
          </a:xfrm>
          <a:prstGeom prst="rect">
            <a:avLst/>
          </a:prstGeom>
          <a:noFill/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500" y="2205038"/>
            <a:ext cx="800100" cy="657225"/>
          </a:xfrm>
          <a:prstGeom prst="rect">
            <a:avLst/>
          </a:prstGeom>
          <a:noFill/>
        </p:spPr>
      </p:pic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650" y="2924175"/>
            <a:ext cx="3590925" cy="2076450"/>
          </a:xfrm>
          <a:prstGeom prst="rect">
            <a:avLst/>
          </a:prstGeom>
          <a:noFill/>
        </p:spPr>
      </p:pic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2268538" y="3573463"/>
            <a:ext cx="4318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AR"/>
          </a:p>
        </p:txBody>
      </p: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971550" y="4076700"/>
            <a:ext cx="2663825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AR"/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2484438" y="4581525"/>
            <a:ext cx="4318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AR"/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2124075" y="3429000"/>
            <a:ext cx="360363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AR"/>
          </a:p>
        </p:txBody>
      </p:sp>
      <p:pic>
        <p:nvPicPr>
          <p:cNvPr id="24591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79838" y="4581525"/>
            <a:ext cx="1285875" cy="561975"/>
          </a:xfrm>
          <a:prstGeom prst="rect">
            <a:avLst/>
          </a:prstGeom>
          <a:noFill/>
        </p:spPr>
      </p:pic>
      <p:pic>
        <p:nvPicPr>
          <p:cNvPr id="24592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3928" y="5373216"/>
            <a:ext cx="1162050" cy="523875"/>
          </a:xfrm>
          <a:prstGeom prst="rect">
            <a:avLst/>
          </a:prstGeom>
          <a:noFill/>
        </p:spPr>
      </p:pic>
      <p:sp>
        <p:nvSpPr>
          <p:cNvPr id="15" name="14 Rectángulo"/>
          <p:cNvSpPr/>
          <p:nvPr/>
        </p:nvSpPr>
        <p:spPr>
          <a:xfrm>
            <a:off x="971600" y="4365104"/>
            <a:ext cx="1584176" cy="8640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15 Rectángulo"/>
          <p:cNvSpPr/>
          <p:nvPr/>
        </p:nvSpPr>
        <p:spPr>
          <a:xfrm>
            <a:off x="3851920" y="5301208"/>
            <a:ext cx="1512168" cy="792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16 Rectángulo"/>
          <p:cNvSpPr/>
          <p:nvPr/>
        </p:nvSpPr>
        <p:spPr>
          <a:xfrm>
            <a:off x="5580112" y="1628800"/>
            <a:ext cx="1296144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17 Rectángulo"/>
          <p:cNvSpPr/>
          <p:nvPr/>
        </p:nvSpPr>
        <p:spPr>
          <a:xfrm>
            <a:off x="7308304" y="1628800"/>
            <a:ext cx="1224136" cy="6480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/>
              <a:t>Bloques funcionales del sistema electrico</a:t>
            </a:r>
            <a:endParaRPr lang="es-ES" sz="400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Para el inductor:</a:t>
            </a:r>
            <a:endParaRPr lang="es-ES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8400" y="2636838"/>
            <a:ext cx="2305050" cy="1052512"/>
          </a:xfrm>
          <a:prstGeom prst="rect">
            <a:avLst/>
          </a:prstGeom>
          <a:noFill/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8400" y="4437063"/>
            <a:ext cx="2735263" cy="1150937"/>
          </a:xfrm>
          <a:prstGeom prst="rect">
            <a:avLst/>
          </a:prstGeom>
          <a:noFill/>
        </p:spPr>
      </p:pic>
      <p:sp>
        <p:nvSpPr>
          <p:cNvPr id="6" name="5 Rectángulo"/>
          <p:cNvSpPr/>
          <p:nvPr/>
        </p:nvSpPr>
        <p:spPr>
          <a:xfrm>
            <a:off x="3995936" y="2492896"/>
            <a:ext cx="2160240" cy="12241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"/>
          <p:cNvSpPr/>
          <p:nvPr/>
        </p:nvSpPr>
        <p:spPr>
          <a:xfrm>
            <a:off x="4067944" y="4365104"/>
            <a:ext cx="2304256" cy="1368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Leyes de Kirchoff</a:t>
            </a:r>
            <a:endParaRPr lang="es-E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1628775"/>
            <a:ext cx="7126288" cy="1238250"/>
          </a:xfrm>
          <a:prstGeom prst="rect">
            <a:avLst/>
          </a:prstGeom>
          <a:noFill/>
        </p:spPr>
      </p:pic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913" y="3716338"/>
            <a:ext cx="6570662" cy="2286000"/>
          </a:xfrm>
          <a:prstGeom prst="rect">
            <a:avLst/>
          </a:prstGeom>
          <a:noFill/>
        </p:spPr>
      </p:pic>
      <p:sp>
        <p:nvSpPr>
          <p:cNvPr id="26630" name="Text Box 6"/>
          <p:cNvSpPr txBox="1">
            <a:spLocks noChangeArrowheads="1"/>
          </p:cNvSpPr>
          <p:nvPr/>
        </p:nvSpPr>
        <p:spPr bwMode="auto">
          <a:xfrm>
            <a:off x="684213" y="3068638"/>
            <a:ext cx="75596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MX"/>
              <a:t>           HALLAR LA TENSION DE SALIDA SOBRE EL CAPACITOR</a:t>
            </a:r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SOLUCION</a:t>
            </a:r>
            <a:endParaRPr lang="es-E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5663" y="1484313"/>
            <a:ext cx="4903787" cy="4968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SOLUCION (cont.)</a:t>
            </a:r>
            <a:endParaRPr lang="es-E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2054225"/>
            <a:ext cx="8207375" cy="2749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Obtener la tension sobre R3</a:t>
            </a:r>
            <a:endParaRPr lang="es-E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275" y="1484313"/>
            <a:ext cx="5667375" cy="2028825"/>
          </a:xfrm>
          <a:prstGeom prst="rect">
            <a:avLst/>
          </a:prstGeom>
          <a:noFill/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575" y="3429000"/>
            <a:ext cx="2714625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Obtener la tension sobre R3</a:t>
            </a:r>
            <a:endParaRPr lang="es-E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8175" y="1928813"/>
            <a:ext cx="5400675" cy="38147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/>
              <a:t>Bloques funcionales del sistema termico</a:t>
            </a:r>
            <a:endParaRPr lang="es-ES" sz="400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9563" y="3157538"/>
            <a:ext cx="904875" cy="542925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8313" y="1666875"/>
            <a:ext cx="5667375" cy="35242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Principio del </a:t>
            </a:r>
            <a:r>
              <a:rPr lang="es-AR" smtClean="0"/>
              <a:t>sensor capacitivo</a:t>
            </a:r>
            <a:endParaRPr lang="es-AR"/>
          </a:p>
        </p:txBody>
      </p:sp>
      <p:pic>
        <p:nvPicPr>
          <p:cNvPr id="1639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893259"/>
            <a:ext cx="4824536" cy="4257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7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/>
              <a:t>Bloques funcionales del sistema termico</a:t>
            </a:r>
            <a:endParaRPr lang="es-ES" sz="400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50" y="2171700"/>
            <a:ext cx="7632700" cy="3368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4000"/>
              <a:t>Bloques funcionales del sistema termico</a:t>
            </a:r>
            <a:endParaRPr lang="es-ES" sz="400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713" y="1557338"/>
            <a:ext cx="5629275" cy="1133475"/>
          </a:xfrm>
          <a:prstGeom prst="rect">
            <a:avLst/>
          </a:prstGeom>
          <a:noFill/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613" y="2708275"/>
            <a:ext cx="4824412" cy="3997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r>
              <a:rPr lang="es-MX" sz="2800"/>
              <a:t>Modelo matematico del sistema termico</a:t>
            </a:r>
            <a:endParaRPr lang="es-ES" sz="280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1052513"/>
            <a:ext cx="4295775" cy="4895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-315913"/>
            <a:ext cx="8229600" cy="1143001"/>
          </a:xfrm>
        </p:spPr>
        <p:txBody>
          <a:bodyPr/>
          <a:lstStyle/>
          <a:p>
            <a:r>
              <a:rPr lang="es-MX" sz="3200"/>
              <a:t>Ejemplo de un horno electrico</a:t>
            </a:r>
            <a:endParaRPr lang="es-ES" sz="320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542925"/>
            <a:ext cx="5181600" cy="5773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Sensor capacitivo</a:t>
            </a:r>
            <a:endParaRPr lang="es-A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348881"/>
            <a:ext cx="4707605" cy="3259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8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Sensor capacitivo</a:t>
            </a:r>
            <a:endParaRPr lang="es-A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6358" y="2420888"/>
            <a:ext cx="448408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40EBD-3F4D-442A-B1EF-97A926DF4EE5}" type="slidenum">
              <a:rPr lang="es-AR" smtClean="0"/>
              <a:pPr/>
              <a:t>9</a:t>
            </a:fld>
            <a:endParaRPr lang="es-A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Diapositiva 1 - &amp;quot;Clase N° 2&amp;quot;&quot;/&gt;&lt;property id=&quot;20307&quot; value=&quot;256&quot;/&gt;&lt;/object&gt;&lt;object type=&quot;3&quot; unique_id=&quot;10005&quot;&gt;&lt;property id=&quot;20148&quot; value=&quot;5&quot;/&gt;&lt;property id=&quot;20300&quot; value=&quot;Diapositiva 6 - &amp;quot;Principio del sensor capacitivo&amp;quot;&quot;/&gt;&lt;property id=&quot;20307&quot; value=&quot;272&quot;/&gt;&lt;/object&gt;&lt;object type=&quot;3&quot; unique_id=&quot;10006&quot;&gt;&lt;property id=&quot;20148&quot; value=&quot;5&quot;/&gt;&lt;property id=&quot;20300&quot; value=&quot;Diapositiva 7 - &amp;quot;Sensor capacitivo&amp;quot;&quot;/&gt;&lt;property id=&quot;20307&quot; value=&quot;257&quot;/&gt;&lt;/object&gt;&lt;object type=&quot;3&quot; unique_id=&quot;10007&quot;&gt;&lt;property id=&quot;20148&quot; value=&quot;5&quot;/&gt;&lt;property id=&quot;20300&quot; value=&quot;Diapositiva 8 - &amp;quot;Sensor capacitivo&amp;quot;&quot;/&gt;&lt;property id=&quot;20307&quot; value=&quot;258&quot;/&gt;&lt;/object&gt;&lt;object type=&quot;3&quot; unique_id=&quot;10008&quot;&gt;&lt;property id=&quot;20148&quot; value=&quot;5&quot;/&gt;&lt;property id=&quot;20300&quot; value=&quot;Diapositiva 9 - &amp;quot;Sensores capacitivos&amp;quot;&quot;/&gt;&lt;property id=&quot;20307&quot; value=&quot;259&quot;/&gt;&lt;/object&gt;&lt;object type=&quot;3&quot; unique_id=&quot;10009&quot;&gt;&lt;property id=&quot;20148&quot; value=&quot;5&quot;/&gt;&lt;property id=&quot;20300&quot; value=&quot;Diapositiva 13 - &amp;quot;Sensores Inductivos&amp;quot;&quot;/&gt;&lt;property id=&quot;20307&quot; value=&quot;260&quot;/&gt;&lt;/object&gt;&lt;object type=&quot;3&quot; unique_id=&quot;10010&quot;&gt;&lt;property id=&quot;20148&quot; value=&quot;5&quot;/&gt;&lt;property id=&quot;20300&quot; value=&quot;Diapositiva 14 - &amp;quot;Sensores Inductivos&amp;quot;&quot;/&gt;&lt;property id=&quot;20307&quot; value=&quot;261&quot;/&gt;&lt;/object&gt;&lt;object type=&quot;3&quot; unique_id=&quot;10011&quot;&gt;&lt;property id=&quot;20148&quot; value=&quot;5&quot;/&gt;&lt;property id=&quot;20300&quot; value=&quot;Diapositiva 15 - &amp;quot;Sensores Inductivos&amp;quot;&quot;/&gt;&lt;property id=&quot;20307&quot; value=&quot;262&quot;/&gt;&lt;/object&gt;&lt;object type=&quot;3&quot; unique_id=&quot;10012&quot;&gt;&lt;property id=&quot;20148&quot; value=&quot;5&quot;/&gt;&lt;property id=&quot;20300&quot; value=&quot;Diapositiva 16 - &amp;quot;Sensores inductivos BERO de Siemens&amp;quot;&quot;/&gt;&lt;property id=&quot;20307&quot; value=&quot;263&quot;/&gt;&lt;/object&gt;&lt;object type=&quot;3&quot; unique_id=&quot;10013&quot;&gt;&lt;property id=&quot;20148&quot; value=&quot;5&quot;/&gt;&lt;property id=&quot;20300&quot; value=&quot;Diapositiva 17 - &amp;quot;Sensores Opticos&amp;quot;&quot;/&gt;&lt;property id=&quot;20307&quot; value=&quot;264&quot;/&gt;&lt;/object&gt;&lt;object type=&quot;3&quot; unique_id=&quot;10014&quot;&gt;&lt;property id=&quot;20148&quot; value=&quot;5&quot;/&gt;&lt;property id=&quot;20300&quot; value=&quot;Diapositiva 18 - &amp;quot;Sensores Opticos&amp;quot;&quot;/&gt;&lt;property id=&quot;20307&quot; value=&quot;265&quot;/&gt;&lt;/object&gt;&lt;object type=&quot;3&quot; unique_id=&quot;10015&quot;&gt;&lt;property id=&quot;20148&quot; value=&quot;5&quot;/&gt;&lt;property id=&quot;20300&quot; value=&quot;Diapositiva 19 - &amp;quot;Aplicación de sensores opticos&amp;quot;&quot;/&gt;&lt;property id=&quot;20307&quot; value=&quot;266&quot;/&gt;&lt;/object&gt;&lt;object type=&quot;3&quot; unique_id=&quot;10016&quot;&gt;&lt;property id=&quot;20148&quot; value=&quot;5&quot;/&gt;&lt;property id=&quot;20300&quot; value=&quot;Diapositiva 20 - &amp;quot;Aplicación de sensor optico&amp;quot;&quot;/&gt;&lt;property id=&quot;20307&quot; value=&quot;267&quot;/&gt;&lt;/object&gt;&lt;object type=&quot;3&quot; unique_id=&quot;10017&quot;&gt;&lt;property id=&quot;20148&quot; value=&quot;5&quot;/&gt;&lt;property id=&quot;20300&quot; value=&quot;Diapositiva 21 - &amp;quot;Aplicación de sensor optico&amp;quot;&quot;/&gt;&lt;property id=&quot;20307&quot; value=&quot;268&quot;/&gt;&lt;/object&gt;&lt;object type=&quot;3&quot; unique_id=&quot;10018&quot;&gt;&lt;property id=&quot;20148&quot; value=&quot;5&quot;/&gt;&lt;property id=&quot;20300&quot; value=&quot;Diapositiva 22 - &amp;quot;Aplicaciones de sensores tipo sonar&amp;quot;&quot;/&gt;&lt;property id=&quot;20307&quot; value=&quot;269&quot;/&gt;&lt;/object&gt;&lt;object type=&quot;3&quot; unique_id=&quot;10019&quot;&gt;&lt;property id=&quot;20148&quot; value=&quot;5&quot;/&gt;&lt;property id=&quot;20300&quot; value=&quot;Diapositiva 23 - &amp;quot;Principio del sonar&amp;quot;&quot;/&gt;&lt;property id=&quot;20307&quot; value=&quot;271&quot;/&gt;&lt;/object&gt;&lt;object type=&quot;3&quot; unique_id=&quot;10020&quot;&gt;&lt;property id=&quot;20148&quot; value=&quot;5&quot;/&gt;&lt;property id=&quot;20300&quot; value=&quot;Diapositiva 24 - &amp;quot;Sensores tipo sonar BERO de Siemens&amp;quot;&quot;/&gt;&lt;property id=&quot;20307&quot; value=&quot;270&quot;/&gt;&lt;/object&gt;&lt;object type=&quot;3&quot; unique_id=&quot;10135&quot;&gt;&lt;property id=&quot;20148&quot; value=&quot;5&quot;/&gt;&lt;property id=&quot;20300&quot; value=&quot;Diapositiva 10 - &amp;quot;Principio de los sensores inductivos&amp;quot;&quot;/&gt;&lt;property id=&quot;20307&quot; value=&quot;273&quot;/&gt;&lt;/object&gt;&lt;object type=&quot;3&quot; unique_id=&quot;10136&quot;&gt;&lt;property id=&quot;20148&quot; value=&quot;5&quot;/&gt;&lt;property id=&quot;20300&quot; value=&quot;Diapositiva 11 - &amp;quot;Principio de los sensores inductivos&amp;quot;&quot;/&gt;&lt;property id=&quot;20307&quot; value=&quot;274&quot;/&gt;&lt;/object&gt;&lt;object type=&quot;3&quot; unique_id=&quot;10137&quot;&gt;&lt;property id=&quot;20148&quot; value=&quot;5&quot;/&gt;&lt;property id=&quot;20300&quot; value=&quot;Diapositiva 25 - &amp;quot;Sensor de contacto o final de carrera&amp;quot;&quot;/&gt;&lt;property id=&quot;20307&quot; value=&quot;275&quot;/&gt;&lt;/object&gt;&lt;object type=&quot;3&quot; unique_id=&quot;10138&quot;&gt;&lt;property id=&quot;20148&quot; value=&quot;5&quot;/&gt;&lt;property id=&quot;20300&quot; value=&quot;Diapositiva 26 - &amp;quot;Sensor infrarrojos&amp;quot;&quot;/&gt;&lt;property id=&quot;20307&quot; value=&quot;276&quot;/&gt;&lt;/object&gt;&lt;object type=&quot;3&quot; unique_id=&quot;10140&quot;&gt;&lt;property id=&quot;20148&quot; value=&quot;5&quot;/&gt;&lt;property id=&quot;20300&quot; value=&quot;Diapositiva 27 - &amp;quot;Sensores de humedad resistivos&amp;quot;&quot;/&gt;&lt;property id=&quot;20307&quot; value=&quot;278&quot;/&gt;&lt;/object&gt;&lt;object type=&quot;3&quot; unique_id=&quot;10791&quot;&gt;&lt;property id=&quot;20148&quot; value=&quot;5&quot;/&gt;&lt;property id=&quot;20300&quot; value=&quot;Diapositiva 2 - &amp;quot;Clase N 2&amp;quot;&quot;/&gt;&lt;property id=&quot;20307&quot; value=&quot;300&quot;/&gt;&lt;/object&gt;&lt;object type=&quot;3&quot; unique_id=&quot;10792&quot;&gt;&lt;property id=&quot;20148&quot; value=&quot;5&quot;/&gt;&lt;property id=&quot;20300&quot; value=&quot;Diapositiva 3 - &amp;quot;Sensibilidad a los cambios en componentes&amp;quot;&quot;/&gt;&lt;property id=&quot;20307&quot; value=&quot;301&quot;/&gt;&lt;/object&gt;&lt;object type=&quot;3&quot; unique_id=&quot;10793&quot;&gt;&lt;property id=&quot;20148&quot; value=&quot;5&quot;/&gt;&lt;property id=&quot;20300&quot; value=&quot;Diapositiva 4 - &amp;quot;Estabilidad de los sistemas de Control&amp;#x0D;&amp;#x0A;Introduccion al tema &amp;quot;&quot;/&gt;&lt;property id=&quot;20307&quot; value=&quot;302&quot;/&gt;&lt;/object&gt;&lt;object type=&quot;3&quot; unique_id=&quot;10794&quot;&gt;&lt;property id=&quot;20148&quot; value=&quot;5&quot;/&gt;&lt;property id=&quot;20300&quot; value=&quot;Diapositiva 5 - &amp;quot;Estrategias de control&amp;quot;&quot;/&gt;&lt;property id=&quot;20307&quot; value=&quot;303&quot;/&gt;&lt;/object&gt;&lt;object type=&quot;3&quot; unique_id=&quot;10795&quot;&gt;&lt;property id=&quot;20148&quot; value=&quot;5&quot;/&gt;&lt;property id=&quot;20300&quot; value=&quot;Diapositiva 12 - &amp;quot;Principio de funcionamiento de los sensores inductivos&amp;quot;&quot;/&gt;&lt;property id=&quot;20307&quot; value=&quot;304&quot;/&gt;&lt;/object&gt;&lt;object type=&quot;3&quot; unique_id=&quot;10796&quot;&gt;&lt;property id=&quot;20148&quot; value=&quot;5&quot;/&gt;&lt;property id=&quot;20300&quot; value=&quot;Diapositiva 28 - &amp;quot;Domotica&amp;quot;&quot;/&gt;&lt;property id=&quot;20307&quot; value=&quot;279&quot;/&gt;&lt;/object&gt;&lt;object type=&quot;3&quot; unique_id=&quot;10797&quot;&gt;&lt;property id=&quot;20148&quot; value=&quot;5&quot;/&gt;&lt;property id=&quot;20300&quot; value=&quot;Diapositiva 29&quot;/&gt;&lt;property id=&quot;20307&quot; value=&quot;280&quot;/&gt;&lt;/object&gt;&lt;object type=&quot;3&quot; unique_id=&quot;10798&quot;&gt;&lt;property id=&quot;20148&quot; value=&quot;5&quot;/&gt;&lt;property id=&quot;20300&quot; value=&quot;Diapositiva 30&quot;/&gt;&lt;property id=&quot;20307&quot; value=&quot;281&quot;/&gt;&lt;/object&gt;&lt;object type=&quot;3&quot; unique_id=&quot;10799&quot;&gt;&lt;property id=&quot;20148&quot; value=&quot;5&quot;/&gt;&lt;property id=&quot;20300&quot; value=&quot;Diapositiva 31 - &amp;quot;Caracteristicas de un sensor&amp;quot;&quot;/&gt;&lt;property id=&quot;20307&quot; value=&quot;282&quot;/&gt;&lt;/object&gt;&lt;object type=&quot;3&quot; unique_id=&quot;10800&quot;&gt;&lt;property id=&quot;20148&quot; value=&quot;5&quot;/&gt;&lt;property id=&quot;20300&quot; value=&quot;Diapositiva 32 - &amp;quot;Clasificacion de los sensores&amp;quot;&quot;/&gt;&lt;property id=&quot;20307&quot; value=&quot;283&quot;/&gt;&lt;/object&gt;&lt;object type=&quot;3&quot; unique_id=&quot;10801&quot;&gt;&lt;property id=&quot;20148&quot; value=&quot;5&quot;/&gt;&lt;property id=&quot;20300&quot; value=&quot;Diapositiva 33 - &amp;quot;Sensores de humo / fuego&amp;quot;&quot;/&gt;&lt;property id=&quot;20307&quot; value=&quot;284&quot;/&gt;&lt;/object&gt;&lt;object type=&quot;3&quot; unique_id=&quot;10802&quot;&gt;&lt;property id=&quot;20148&quot; value=&quot;5&quot;/&gt;&lt;property id=&quot;20300&quot; value=&quot;Diapositiva 34&quot;/&gt;&lt;property id=&quot;20307&quot; value=&quot;285&quot;/&gt;&lt;/object&gt;&lt;object type=&quot;3&quot; unique_id=&quot;10803&quot;&gt;&lt;property id=&quot;20148&quot; value=&quot;5&quot;/&gt;&lt;property id=&quot;20300&quot; value=&quot;Diapositiva 35&quot;/&gt;&lt;property id=&quot;20307&quot; value=&quot;286&quot;/&gt;&lt;/object&gt;&lt;object type=&quot;3&quot; unique_id=&quot;10804&quot;&gt;&lt;property id=&quot;20148&quot; value=&quot;5&quot;/&gt;&lt;property id=&quot;20300&quot; value=&quot;Diapositiva 36&quot;/&gt;&lt;property id=&quot;20307&quot; value=&quot;287&quot;/&gt;&lt;/object&gt;&lt;object type=&quot;3&quot; unique_id=&quot;10805&quot;&gt;&lt;property id=&quot;20148&quot; value=&quot;5&quot;/&gt;&lt;property id=&quot;20300&quot; value=&quot;Diapositiva 37 - &amp;quot;Detectores de presencia&amp;quot;&quot;/&gt;&lt;property id=&quot;20307&quot; value=&quot;288&quot;/&gt;&lt;/object&gt;&lt;object type=&quot;3&quot; unique_id=&quot;10806&quot;&gt;&lt;property id=&quot;20148&quot; value=&quot;5&quot;/&gt;&lt;property id=&quot;20300&quot; value=&quot;Diapositiva 38&quot;/&gt;&lt;property id=&quot;20307&quot; value=&quot;289&quot;/&gt;&lt;/object&gt;&lt;object type=&quot;3&quot; unique_id=&quot;10807&quot;&gt;&lt;property id=&quot;20148&quot; value=&quot;5&quot;/&gt;&lt;property id=&quot;20300&quot; value=&quot;Diapositiva 39&quot;/&gt;&lt;property id=&quot;20307&quot; value=&quot;290&quot;/&gt;&lt;/object&gt;&lt;object type=&quot;3&quot; unique_id=&quot;10808&quot;&gt;&lt;property id=&quot;20148&quot; value=&quot;5&quot;/&gt;&lt;property id=&quot;20300&quot; value=&quot;Diapositiva 40&quot;/&gt;&lt;property id=&quot;20307&quot; value=&quot;291&quot;/&gt;&lt;/object&gt;&lt;object type=&quot;3&quot; unique_id=&quot;10809&quot;&gt;&lt;property id=&quot;20148&quot; value=&quot;5&quot;/&gt;&lt;property id=&quot;20300&quot; value=&quot;Diapositiva 41&quot;/&gt;&lt;property id=&quot;20307&quot; value=&quot;292&quot;/&gt;&lt;/object&gt;&lt;object type=&quot;3&quot; unique_id=&quot;10810&quot;&gt;&lt;property id=&quot;20148&quot; value=&quot;5&quot;/&gt;&lt;property id=&quot;20300&quot; value=&quot;Diapositiva 42&quot;/&gt;&lt;property id=&quot;20307&quot; value=&quot;293&quot;/&gt;&lt;/object&gt;&lt;object type=&quot;3&quot; unique_id=&quot;10811&quot;&gt;&lt;property id=&quot;20148&quot; value=&quot;5&quot;/&gt;&lt;property id=&quot;20300&quot; value=&quot;Diapositiva 43 - &amp;quot;Sensores de luz&amp;quot;&quot;/&gt;&lt;property id=&quot;20307&quot; value=&quot;294&quot;/&gt;&lt;/object&gt;&lt;object type=&quot;3&quot; unique_id=&quot;10812&quot;&gt;&lt;property id=&quot;20148&quot; value=&quot;5&quot;/&gt;&lt;property id=&quot;20300&quot; value=&quot;Diapositiva 44&quot;/&gt;&lt;property id=&quot;20307&quot; value=&quot;295&quot;/&gt;&lt;/object&gt;&lt;object type=&quot;3&quot; unique_id=&quot;10813&quot;&gt;&lt;property id=&quot;20148&quot; value=&quot;5&quot;/&gt;&lt;property id=&quot;20300&quot; value=&quot;Diapositiva 45&quot;/&gt;&lt;property id=&quot;20307&quot; value=&quot;296&quot;/&gt;&lt;/object&gt;&lt;object type=&quot;3&quot; unique_id=&quot;10814&quot;&gt;&lt;property id=&quot;20148&quot; value=&quot;5&quot;/&gt;&lt;property id=&quot;20300&quot; value=&quot;Diapositiva 46&quot;/&gt;&lt;property id=&quot;20307&quot; value=&quot;297&quot;/&gt;&lt;/object&gt;&lt;object type=&quot;3&quot; unique_id=&quot;10815&quot;&gt;&lt;property id=&quot;20148&quot; value=&quot;5&quot;/&gt;&lt;property id=&quot;20300&quot; value=&quot;Diapositiva 47&quot;/&gt;&lt;property id=&quot;20307&quot; value=&quot;298&quot;/&gt;&lt;/object&gt;&lt;object type=&quot;3&quot; unique_id=&quot;10816&quot;&gt;&lt;property id=&quot;20148&quot; value=&quot;5&quot;/&gt;&lt;property id=&quot;20300&quot; value=&quot;Diapositiva 48&quot;/&gt;&lt;property id=&quot;20307&quot; value=&quot;29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652</Words>
  <Application>Microsoft Office PowerPoint</Application>
  <PresentationFormat>Presentación en pantalla (4:3)</PresentationFormat>
  <Paragraphs>156</Paragraphs>
  <Slides>73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4" baseType="lpstr">
      <vt:lpstr>Tema de Office</vt:lpstr>
      <vt:lpstr>Clase N° 2</vt:lpstr>
      <vt:lpstr>Clase N 2</vt:lpstr>
      <vt:lpstr>Sensibilidad a los cambios en componentes</vt:lpstr>
      <vt:lpstr>Estabilidad de los sistemas de Control Introduccion al tema </vt:lpstr>
      <vt:lpstr>Estrategias de control</vt:lpstr>
      <vt:lpstr>Sensores para automatizacion</vt:lpstr>
      <vt:lpstr>Principio del sensor capacitivo</vt:lpstr>
      <vt:lpstr>Sensor capacitivo</vt:lpstr>
      <vt:lpstr>Sensor capacitivo</vt:lpstr>
      <vt:lpstr>Sensores capacitivos</vt:lpstr>
      <vt:lpstr>Principio de los sensores inductivos</vt:lpstr>
      <vt:lpstr>Principio de funcionamiento de los sensores inductivos</vt:lpstr>
      <vt:lpstr>Sensores Inductivos</vt:lpstr>
      <vt:lpstr>Sensores Inductivos</vt:lpstr>
      <vt:lpstr>Sensores Inductivos</vt:lpstr>
      <vt:lpstr>Sensores inductivos BERO de Siemens</vt:lpstr>
      <vt:lpstr>Sensores Opticos</vt:lpstr>
      <vt:lpstr>Sensores Opticos</vt:lpstr>
      <vt:lpstr>Aplicación de sensores opticos</vt:lpstr>
      <vt:lpstr>Aplicación de sensor optico</vt:lpstr>
      <vt:lpstr>Aplicación de sensor optico</vt:lpstr>
      <vt:lpstr>Aplicaciones de sensores tipo sonar</vt:lpstr>
      <vt:lpstr>Principio del sonar</vt:lpstr>
      <vt:lpstr>Sensores tipo sonar BERO de Siemens</vt:lpstr>
      <vt:lpstr>Sensor de contacto o final de carrera</vt:lpstr>
      <vt:lpstr>Sensor infrarrojos</vt:lpstr>
      <vt:lpstr>Sensores de humedad resistivos</vt:lpstr>
      <vt:lpstr>Domotica</vt:lpstr>
      <vt:lpstr>Diapositiva 29</vt:lpstr>
      <vt:lpstr>Diapositiva 30</vt:lpstr>
      <vt:lpstr>Caracteristicas de un sensor</vt:lpstr>
      <vt:lpstr>Clasificacion de los sensores</vt:lpstr>
      <vt:lpstr>Sensores de humo / fuego</vt:lpstr>
      <vt:lpstr>Diapositiva 34</vt:lpstr>
      <vt:lpstr>Diapositiva 35</vt:lpstr>
      <vt:lpstr>Diapositiva 36</vt:lpstr>
      <vt:lpstr>Detectores de presencia</vt:lpstr>
      <vt:lpstr>Diapositiva 38</vt:lpstr>
      <vt:lpstr>Diapositiva 39</vt:lpstr>
      <vt:lpstr>Diapositiva 40</vt:lpstr>
      <vt:lpstr>Diapositiva 41</vt:lpstr>
      <vt:lpstr>Diapositiva 42</vt:lpstr>
      <vt:lpstr>Sensores de luz</vt:lpstr>
      <vt:lpstr>Diapositiva 44</vt:lpstr>
      <vt:lpstr>Diapositiva 45</vt:lpstr>
      <vt:lpstr>Diapositiva 46</vt:lpstr>
      <vt:lpstr>Diapositiva 47</vt:lpstr>
      <vt:lpstr>Diapositiva 48</vt:lpstr>
      <vt:lpstr>Ejemplos de Elementos de Medicion</vt:lpstr>
      <vt:lpstr>Esquema de un potenciometro</vt:lpstr>
      <vt:lpstr>Tacometro de corriente continua</vt:lpstr>
      <vt:lpstr>Extensometro de resistencia electrica</vt:lpstr>
      <vt:lpstr>Esquema de los primeros sistemas sincronicos</vt:lpstr>
      <vt:lpstr>Sistema de control antiguo de una plataforma de disparo</vt:lpstr>
      <vt:lpstr>Sistema control antiguo de posicionamiento de un transductor</vt:lpstr>
      <vt:lpstr>Algunos elementos de correccion empleados en los sistemas de control</vt:lpstr>
      <vt:lpstr>Esquema de un motor de corriente continua</vt:lpstr>
      <vt:lpstr>Esquema de motor paso a paso</vt:lpstr>
      <vt:lpstr>Esquema de un motor bifasico</vt:lpstr>
      <vt:lpstr>Esquema tipico de un rele</vt:lpstr>
      <vt:lpstr>Bloques funcionales del sistema electrico</vt:lpstr>
      <vt:lpstr>Bloques funcionales del sistema electrico</vt:lpstr>
      <vt:lpstr>Bloques funcionales del sistema electrico</vt:lpstr>
      <vt:lpstr>Leyes de Kirchoff</vt:lpstr>
      <vt:lpstr>SOLUCION</vt:lpstr>
      <vt:lpstr>SOLUCION (cont.)</vt:lpstr>
      <vt:lpstr>Obtener la tension sobre R3</vt:lpstr>
      <vt:lpstr>Obtener la tension sobre R3</vt:lpstr>
      <vt:lpstr>Bloques funcionales del sistema termico</vt:lpstr>
      <vt:lpstr>Bloques funcionales del sistema termico</vt:lpstr>
      <vt:lpstr>Bloques funcionales del sistema termico</vt:lpstr>
      <vt:lpstr>Modelo matematico del sistema termico</vt:lpstr>
      <vt:lpstr>Ejemplo de un horno electrico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Escritorio</dc:creator>
  <cp:lastModifiedBy>soporte</cp:lastModifiedBy>
  <cp:revision>31</cp:revision>
  <dcterms:created xsi:type="dcterms:W3CDTF">2011-04-05T00:31:52Z</dcterms:created>
  <dcterms:modified xsi:type="dcterms:W3CDTF">2011-04-06T23:36:57Z</dcterms:modified>
</cp:coreProperties>
</file>